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1" r:id="rId5"/>
    <p:sldMasterId id="2147483692" r:id="rId6"/>
    <p:sldMasterId id="214748369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y="5143500" cx="9144000"/>
  <p:notesSz cx="6858000" cy="9144000"/>
  <p:embeddedFontLst>
    <p:embeddedFont>
      <p:font typeface="Geo"/>
      <p:regular r:id="rId38"/>
      <p:italic r:id="rId39"/>
    </p:embeddedFont>
    <p:embeddedFont>
      <p:font typeface="Lato"/>
      <p:bold r:id="rId40"/>
      <p:boldItalic r:id="rId41"/>
    </p:embeddedFont>
    <p:embeddedFont>
      <p:font typeface="Lato Light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  <p:embeddedFont>
      <p:font typeface="Century Gothic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1F81D0B-9DA6-43A8-9A34-EE1D3842CA06}">
  <a:tblStyle styleId="{C1F81D0B-9DA6-43A8-9A34-EE1D3842CA06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8"/>
          </a:solidFill>
        </a:fill>
      </a:tcStyle>
    </a:wholeTbl>
    <a:band1H>
      <a:tcTxStyle/>
      <a:tcStyle>
        <a:fill>
          <a:solidFill>
            <a:srgbClr val="CACBCF"/>
          </a:solidFill>
        </a:fill>
      </a:tcStyle>
    </a:band1H>
    <a:band2H>
      <a:tcTxStyle/>
    </a:band2H>
    <a:band1V>
      <a:tcTxStyle/>
      <a:tcStyle>
        <a:fill>
          <a:solidFill>
            <a:srgbClr val="CACBCF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Light-regular.fntdata"/><Relationship Id="rId41" Type="http://schemas.openxmlformats.org/officeDocument/2006/relationships/font" Target="fonts/Lato-boldItalic.fntdata"/><Relationship Id="rId44" Type="http://schemas.openxmlformats.org/officeDocument/2006/relationships/font" Target="fonts/LatoLight-italic.fntdata"/><Relationship Id="rId43" Type="http://schemas.openxmlformats.org/officeDocument/2006/relationships/font" Target="fonts/LatoLight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La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Geo-italic.fntdata"/><Relationship Id="rId38" Type="http://schemas.openxmlformats.org/officeDocument/2006/relationships/font" Target="fonts/Geo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CenturyGothic-bold.fntdata"/><Relationship Id="rId50" Type="http://schemas.openxmlformats.org/officeDocument/2006/relationships/font" Target="fonts/CenturyGothic-regular.fntdata"/><Relationship Id="rId53" Type="http://schemas.openxmlformats.org/officeDocument/2006/relationships/font" Target="fonts/CenturyGothic-boldItalic.fntdata"/><Relationship Id="rId52" Type="http://schemas.openxmlformats.org/officeDocument/2006/relationships/font" Target="fonts/CenturyGothic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e239522ae_6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5e239522ae_6_103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e239522ae_6_2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5e239522ae_6_235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e239522ae_6_239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5e239522ae_6_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889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308" name="Google Shape;308;g5e239522ae_6_239:notes"/>
          <p:cNvSpPr txBox="1"/>
          <p:nvPr>
            <p:ph idx="12" type="sldNum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e2c8f87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e2c8f87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e2c8f87c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e2c8f87c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e2e6a8366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e2e6a8366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e239522ae_6_247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5e239522ae_6_2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889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338" name="Google Shape;338;g5e239522ae_6_247:notes"/>
          <p:cNvSpPr txBox="1"/>
          <p:nvPr>
            <p:ph idx="12" type="sldNum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e239522ae_2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e239522ae_2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e239522ae_2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e239522ae_2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e239522ae_2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e239522ae_2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e239522ae_2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e239522ae_2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642bab8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e642bab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e239522ae_2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e239522ae_2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e239522ae_2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e239522ae_2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e239522ae_2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e239522ae_2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e2c8f87c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e2c8f87c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e2c8f87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e2c8f87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e239522ae_6_2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5e239522ae_6_271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e239522ae_6_275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5e239522ae_6_2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889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411" name="Google Shape;411;g5e239522ae_6_275:notes"/>
          <p:cNvSpPr txBox="1"/>
          <p:nvPr>
            <p:ph idx="12" type="sldNum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e239522ae_6_283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5e239522ae_6_2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889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420" name="Google Shape;420;g5e239522ae_6_283:notes"/>
          <p:cNvSpPr txBox="1"/>
          <p:nvPr>
            <p:ph idx="12" type="sldNum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e239522ae_6_291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5e239522ae_6_2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88900" lvl="0" marL="16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428" name="Google Shape;428;g5e239522ae_6_291:notes"/>
          <p:cNvSpPr txBox="1"/>
          <p:nvPr>
            <p:ph idx="12" type="sldNum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e239522ae_6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5e239522ae_6_300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e239522ae_6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5e239522ae_6_110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e3480805d_0_0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5e3480805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255" name="Google Shape;255;g5e3480805d_0_0:notes"/>
          <p:cNvSpPr txBox="1"/>
          <p:nvPr>
            <p:ph idx="12" type="sldNum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e3480805d_0_34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5e3480805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264" name="Google Shape;264;g5e3480805d_0_34:notes"/>
          <p:cNvSpPr txBox="1"/>
          <p:nvPr>
            <p:ph idx="12" type="sldNum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e3480805d_0_7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5e3480805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273" name="Google Shape;273;g5e3480805d_0_7:notes"/>
          <p:cNvSpPr txBox="1"/>
          <p:nvPr>
            <p:ph idx="12" type="sldNum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3480805d_0_24:notes"/>
          <p:cNvSpPr/>
          <p:nvPr>
            <p:ph idx="2" type="sldImg"/>
          </p:nvPr>
        </p:nvSpPr>
        <p:spPr>
          <a:xfrm>
            <a:off x="701951" y="1143000"/>
            <a:ext cx="5454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5e3480805d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/>
          </a:p>
        </p:txBody>
      </p:sp>
      <p:sp>
        <p:nvSpPr>
          <p:cNvPr id="281" name="Google Shape;281;g5e3480805d_0_24:notes"/>
          <p:cNvSpPr txBox="1"/>
          <p:nvPr>
            <p:ph idx="12" type="sldNum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e239522ae_6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5e239522ae_6_208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239522ae_6_212:notes"/>
          <p:cNvSpPr/>
          <p:nvPr>
            <p:ph idx="2" type="sldImg"/>
          </p:nvPr>
        </p:nvSpPr>
        <p:spPr>
          <a:xfrm>
            <a:off x="701951" y="1143000"/>
            <a:ext cx="5454098" cy="30854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5e239522ae_6_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5" name="Google Shape;295;g5e239522ae_6_212:notes"/>
          <p:cNvSpPr txBox="1"/>
          <p:nvPr>
            <p:ph idx="12" type="sldNum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8.jpg"/><Relationship Id="rId4" Type="http://schemas.openxmlformats.org/officeDocument/2006/relationships/image" Target="../media/image28.jpg"/><Relationship Id="rId5" Type="http://schemas.openxmlformats.org/officeDocument/2006/relationships/image" Target="../media/image21.jpg"/><Relationship Id="rId6" Type="http://schemas.openxmlformats.org/officeDocument/2006/relationships/image" Target="../media/image14.jpg"/><Relationship Id="rId7" Type="http://schemas.openxmlformats.org/officeDocument/2006/relationships/image" Target="../media/image2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Page" showMasterSp="0" type="title">
  <p:cSld name="TITLE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2455" l="0" r="0" t="0"/>
          <a:stretch/>
        </p:blipFill>
        <p:spPr>
          <a:xfrm>
            <a:off x="1234440" y="0"/>
            <a:ext cx="790955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2455" l="0" r="51705" t="0"/>
          <a:stretch/>
        </p:blipFill>
        <p:spPr>
          <a:xfrm>
            <a:off x="-14287" y="0"/>
            <a:ext cx="50434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05160" y="4512139"/>
            <a:ext cx="4191000" cy="15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 cap="none">
                <a:solidFill>
                  <a:schemeClr val="lt1"/>
                </a:solidFill>
              </a:defRPr>
            </a:lvl1pPr>
            <a:lvl2pPr lvl="1" algn="ctr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800"/>
              <a:buNone/>
              <a:defRPr>
                <a:solidFill>
                  <a:srgbClr val="929292"/>
                </a:solidFill>
              </a:defRPr>
            </a:lvl2pPr>
            <a:lvl3pPr lvl="2" algn="ctr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800"/>
              <a:buNone/>
              <a:defRPr>
                <a:solidFill>
                  <a:srgbClr val="929292"/>
                </a:solidFill>
              </a:defRPr>
            </a:lvl3pPr>
            <a:lvl4pPr lvl="3" algn="ctr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800"/>
              <a:buNone/>
              <a:defRPr>
                <a:solidFill>
                  <a:srgbClr val="929292"/>
                </a:solidFill>
              </a:defRPr>
            </a:lvl4pPr>
            <a:lvl5pPr lvl="4" algn="ctr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800"/>
              <a:buNone/>
              <a:defRPr>
                <a:solidFill>
                  <a:srgbClr val="929292"/>
                </a:solidFill>
              </a:defRPr>
            </a:lvl5pPr>
            <a:lvl6pPr lvl="5" algn="ctr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800"/>
              <a:buNone/>
              <a:defRPr>
                <a:solidFill>
                  <a:srgbClr val="929292"/>
                </a:solidFill>
              </a:defRPr>
            </a:lvl6pPr>
            <a:lvl7pPr lvl="6" algn="ctr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800"/>
              <a:buNone/>
              <a:defRPr>
                <a:solidFill>
                  <a:srgbClr val="929292"/>
                </a:solidFill>
              </a:defRPr>
            </a:lvl7pPr>
            <a:lvl8pPr lvl="7" algn="ctr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800"/>
              <a:buNone/>
              <a:defRPr>
                <a:solidFill>
                  <a:srgbClr val="929292"/>
                </a:solidFill>
              </a:defRPr>
            </a:lvl8pPr>
            <a:lvl9pPr lvl="8" algn="ctr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rgbClr val="929292"/>
              </a:buClr>
              <a:buSzPts val="800"/>
              <a:buNone/>
              <a:defRPr>
                <a:solidFill>
                  <a:srgbClr val="929292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305160" y="4710841"/>
            <a:ext cx="3520440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305159" y="3903702"/>
            <a:ext cx="8550623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37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  <a:defRPr b="1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 Cover" showMasterSp="0">
  <p:cSld name="Back Cov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1" r="131" t="0"/>
          <a:stretch/>
        </p:blipFill>
        <p:spPr>
          <a:xfrm>
            <a:off x="14288" y="1285"/>
            <a:ext cx="9129713" cy="514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">
  <p:cSld name="Sing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250730" y="953650"/>
            <a:ext cx="5843016" cy="3806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 Page" showMasterSp="0">
  <p:cSld name="TOC Page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1" y="1386348"/>
            <a:ext cx="9143999" cy="4708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3324724" y="1428750"/>
            <a:ext cx="5819276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TABLE</a:t>
            </a:r>
            <a:r>
              <a:rPr lang="en" sz="3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CONTENTS</a:t>
            </a:r>
            <a:endParaRPr sz="3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ly Page" showMasterSp="0">
  <p:cSld name="Fly Page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0" l="0" r="9511" t="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type="ctrTitle"/>
          </p:nvPr>
        </p:nvSpPr>
        <p:spPr>
          <a:xfrm>
            <a:off x="4743450" y="2228850"/>
            <a:ext cx="4171951" cy="969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7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  <a:defRPr b="1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78" name="Google Shape;78;p18"/>
          <p:cNvGrpSpPr/>
          <p:nvPr/>
        </p:nvGrpSpPr>
        <p:grpSpPr>
          <a:xfrm>
            <a:off x="342900" y="571500"/>
            <a:ext cx="3829050" cy="1028700"/>
            <a:chOff x="457200" y="762000"/>
            <a:chExt cx="5105400" cy="1371600"/>
          </a:xfrm>
        </p:grpSpPr>
        <p:sp>
          <p:nvSpPr>
            <p:cNvPr id="79" name="Google Shape;79;p18"/>
            <p:cNvSpPr/>
            <p:nvPr/>
          </p:nvSpPr>
          <p:spPr>
            <a:xfrm>
              <a:off x="457200" y="762000"/>
              <a:ext cx="1371600" cy="1371600"/>
            </a:xfrm>
            <a:prstGeom prst="halfFrame">
              <a:avLst>
                <a:gd fmla="val 11994" name="adj1"/>
                <a:gd fmla="val 12925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Google Shape;80;p18"/>
            <p:cNvSpPr/>
            <p:nvPr/>
          </p:nvSpPr>
          <p:spPr>
            <a:xfrm rot="5400000">
              <a:off x="4191000" y="762000"/>
              <a:ext cx="1371600" cy="1371600"/>
            </a:xfrm>
            <a:prstGeom prst="halfFrame">
              <a:avLst>
                <a:gd fmla="val 11994" name="adj1"/>
                <a:gd fmla="val 12925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1" name="Google Shape;81;p18"/>
          <p:cNvGrpSpPr/>
          <p:nvPr/>
        </p:nvGrpSpPr>
        <p:grpSpPr>
          <a:xfrm rot="10800000">
            <a:off x="342900" y="4000500"/>
            <a:ext cx="3829050" cy="1028700"/>
            <a:chOff x="457200" y="762000"/>
            <a:chExt cx="5105400" cy="1371600"/>
          </a:xfrm>
        </p:grpSpPr>
        <p:sp>
          <p:nvSpPr>
            <p:cNvPr id="82" name="Google Shape;82;p18"/>
            <p:cNvSpPr/>
            <p:nvPr/>
          </p:nvSpPr>
          <p:spPr>
            <a:xfrm>
              <a:off x="457200" y="762000"/>
              <a:ext cx="1371600" cy="1371600"/>
            </a:xfrm>
            <a:prstGeom prst="halfFrame">
              <a:avLst>
                <a:gd fmla="val 11994" name="adj1"/>
                <a:gd fmla="val 12925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 rot="5400000">
              <a:off x="4191000" y="762000"/>
              <a:ext cx="1371600" cy="1371600"/>
            </a:xfrm>
            <a:prstGeom prst="halfFrame">
              <a:avLst>
                <a:gd fmla="val 11994" name="adj1"/>
                <a:gd fmla="val 12925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81000" y="-47625"/>
            <a:ext cx="8510810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Horizontal Takeaway">
  <p:cSld name="Single Horizontal Takeawa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250730" y="1284685"/>
            <a:ext cx="5843016" cy="3477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Vertical Takeaway">
  <p:cSld name="Single Vertical Takeawa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2538254" y="953651"/>
            <a:ext cx="6345936" cy="3806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ad">
  <p:cSld name="Quad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250730" y="953650"/>
            <a:ext cx="405993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2" type="body"/>
          </p:nvPr>
        </p:nvSpPr>
        <p:spPr>
          <a:xfrm>
            <a:off x="4820920" y="953650"/>
            <a:ext cx="405993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3" type="body"/>
          </p:nvPr>
        </p:nvSpPr>
        <p:spPr>
          <a:xfrm>
            <a:off x="250730" y="3055619"/>
            <a:ext cx="405993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4" type="body"/>
          </p:nvPr>
        </p:nvSpPr>
        <p:spPr>
          <a:xfrm>
            <a:off x="4820920" y="3055619"/>
            <a:ext cx="405993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ad Horizontal Takeaway">
  <p:cSld name="Quad Horizontal Takeawa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250730" y="1284685"/>
            <a:ext cx="4059936" cy="1543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2" type="body"/>
          </p:nvPr>
        </p:nvSpPr>
        <p:spPr>
          <a:xfrm>
            <a:off x="4817745" y="1284685"/>
            <a:ext cx="4059936" cy="1543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3" type="body"/>
          </p:nvPr>
        </p:nvSpPr>
        <p:spPr>
          <a:xfrm>
            <a:off x="250730" y="3221689"/>
            <a:ext cx="4059936" cy="1543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4" type="body"/>
          </p:nvPr>
        </p:nvSpPr>
        <p:spPr>
          <a:xfrm>
            <a:off x="4825365" y="3221689"/>
            <a:ext cx="4059936" cy="1543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uble Vertical ">
  <p:cSld name="Double Vertical 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250730" y="953650"/>
            <a:ext cx="4059936" cy="3806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4820920" y="953650"/>
            <a:ext cx="4059936" cy="3806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uble Vertical Horizontal Takeaway">
  <p:cSld name="Double Vertical Horizontal Takeawa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250730" y="1284685"/>
            <a:ext cx="4059936" cy="3477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2" type="body"/>
          </p:nvPr>
        </p:nvSpPr>
        <p:spPr>
          <a:xfrm>
            <a:off x="4820920" y="1284685"/>
            <a:ext cx="4059936" cy="34770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uble Vertical Vertical Takeaway">
  <p:cSld name="Double Vertical Vertical Takeawa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5840730" y="952500"/>
            <a:ext cx="3035808" cy="3807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2" type="body"/>
          </p:nvPr>
        </p:nvSpPr>
        <p:spPr>
          <a:xfrm>
            <a:off x="2538254" y="953650"/>
            <a:ext cx="3035808" cy="3807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uble Horizontal">
  <p:cSld name="Double Horizontal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250730" y="953650"/>
            <a:ext cx="584301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2" type="body"/>
          </p:nvPr>
        </p:nvSpPr>
        <p:spPr>
          <a:xfrm>
            <a:off x="250730" y="3055619"/>
            <a:ext cx="584301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uble Horizontal Horizontal Takeaway">
  <p:cSld name="Double Horizontal Horizontal Takeawa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250730" y="1284685"/>
            <a:ext cx="5843016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2" type="body"/>
          </p:nvPr>
        </p:nvSpPr>
        <p:spPr>
          <a:xfrm>
            <a:off x="250730" y="3221689"/>
            <a:ext cx="5843016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uble Horizontal Vertical Takeaway">
  <p:cSld name="Double Horizontal Vertical Takeawa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2538254" y="953650"/>
            <a:ext cx="634593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2535555" y="3055619"/>
            <a:ext cx="6345936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ad Vertical Takeaway Right">
  <p:cSld name="Quad Vertical Takeaway Righ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idx="1" type="body"/>
          </p:nvPr>
        </p:nvSpPr>
        <p:spPr>
          <a:xfrm>
            <a:off x="2538254" y="953650"/>
            <a:ext cx="3035808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2" type="body"/>
          </p:nvPr>
        </p:nvSpPr>
        <p:spPr>
          <a:xfrm>
            <a:off x="5845175" y="953650"/>
            <a:ext cx="3035808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3" type="body"/>
          </p:nvPr>
        </p:nvSpPr>
        <p:spPr>
          <a:xfrm>
            <a:off x="2534920" y="3055619"/>
            <a:ext cx="3035808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4" type="body"/>
          </p:nvPr>
        </p:nvSpPr>
        <p:spPr>
          <a:xfrm>
            <a:off x="5845175" y="3055619"/>
            <a:ext cx="3035808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44" name="Google Shape;144;p30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ad Vertical Takeaway Left">
  <p:cSld name="Quad Vertical Takeaway Lef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286671" y="953650"/>
            <a:ext cx="3035808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2" type="body"/>
          </p:nvPr>
        </p:nvSpPr>
        <p:spPr>
          <a:xfrm>
            <a:off x="3593592" y="953650"/>
            <a:ext cx="3035808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49" name="Google Shape;149;p31"/>
          <p:cNvSpPr txBox="1"/>
          <p:nvPr>
            <p:ph idx="3" type="body"/>
          </p:nvPr>
        </p:nvSpPr>
        <p:spPr>
          <a:xfrm>
            <a:off x="283337" y="3055619"/>
            <a:ext cx="3035808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4" type="body"/>
          </p:nvPr>
        </p:nvSpPr>
        <p:spPr>
          <a:xfrm>
            <a:off x="3593592" y="3055619"/>
            <a:ext cx="3035808" cy="1707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1pPr>
            <a:lvl2pPr indent="-279400" lvl="1" marL="914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2pPr>
            <a:lvl3pPr indent="-279400" lvl="2" marL="1371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6pPr>
            <a:lvl7pPr indent="-317500" lvl="6" marL="32004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7pPr>
            <a:lvl8pPr indent="-317500" lvl="7" marL="365760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◼"/>
              <a:defRPr/>
            </a:lvl8pPr>
            <a:lvl9pPr indent="-317500" lvl="8" marL="411480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◼"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">
  <p:cSld name="Sing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idx="1" type="body"/>
          </p:nvPr>
        </p:nvSpPr>
        <p:spPr>
          <a:xfrm>
            <a:off x="400050" y="1257300"/>
            <a:ext cx="3886200" cy="34601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12" type="sldNum"/>
          </p:nvPr>
        </p:nvSpPr>
        <p:spPr>
          <a:xfrm>
            <a:off x="285750" y="4803458"/>
            <a:ext cx="274320" cy="170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1pPr>
            <a:lvl2pPr indent="0" lvl="1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2pPr>
            <a:lvl3pPr indent="0" lvl="2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3pPr>
            <a:lvl4pPr indent="0" lvl="3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4pPr>
            <a:lvl5pPr indent="0" lvl="4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5pPr>
            <a:lvl6pPr indent="0" lvl="5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6pPr>
            <a:lvl7pPr indent="0" lvl="6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7pPr>
            <a:lvl8pPr indent="0" lvl="7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8pPr>
            <a:lvl9pPr indent="0" lvl="8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3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ly Page" showMasterSp="0">
  <p:cSld name="Fly Page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 rotWithShape="1">
          <a:blip r:embed="rId2">
            <a:alphaModFix/>
          </a:blip>
          <a:srcRect b="0" l="0" r="2500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>
            <p:ph type="ctrTitle"/>
          </p:nvPr>
        </p:nvSpPr>
        <p:spPr>
          <a:xfrm>
            <a:off x="1" y="3943350"/>
            <a:ext cx="91440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71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  <a:defRPr b="1" sz="2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Page" showMasterSp="0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35"/>
          <p:cNvGrpSpPr/>
          <p:nvPr/>
        </p:nvGrpSpPr>
        <p:grpSpPr>
          <a:xfrm>
            <a:off x="-6151" y="0"/>
            <a:ext cx="9156302" cy="5143500"/>
            <a:chOff x="-12307" y="0"/>
            <a:chExt cx="9156303" cy="5143501"/>
          </a:xfrm>
        </p:grpSpPr>
        <p:pic>
          <p:nvPicPr>
            <p:cNvPr descr="Image result for kentucky derby" id="172" name="Google Shape;172;p35"/>
            <p:cNvPicPr preferRelativeResize="0"/>
            <p:nvPr/>
          </p:nvPicPr>
          <p:blipFill rotWithShape="1">
            <a:blip r:embed="rId2">
              <a:alphaModFix/>
            </a:blip>
            <a:srcRect b="0" l="0" r="0" t="-446"/>
            <a:stretch/>
          </p:blipFill>
          <p:spPr>
            <a:xfrm>
              <a:off x="4577005" y="3310430"/>
              <a:ext cx="2207124" cy="1833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federer wimbledon" id="173" name="Google Shape;17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2307" y="3318594"/>
              <a:ext cx="1781175" cy="1822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" y="0"/>
              <a:ext cx="4495801" cy="328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1816494" y="3321350"/>
              <a:ext cx="2724150" cy="1822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03179" y="3321350"/>
              <a:ext cx="2340816" cy="18116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hony Rizzo and Kris Bryant of the Chicago Cubs celebrate after they recorded the last out to clinch the World Series Game 7 win." id="177" name="Google Shape;177;p35"/>
            <p:cNvPicPr preferRelativeResize="0"/>
            <p:nvPr/>
          </p:nvPicPr>
          <p:blipFill rotWithShape="1">
            <a:blip r:embed="rId7">
              <a:alphaModFix/>
            </a:blip>
            <a:srcRect b="0" l="-166" r="0" t="0"/>
            <a:stretch/>
          </p:blipFill>
          <p:spPr>
            <a:xfrm>
              <a:off x="4529136" y="1"/>
              <a:ext cx="4614860" cy="3295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54000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0" name="Google Shape;180;p35"/>
          <p:cNvSpPr txBox="1"/>
          <p:nvPr>
            <p:ph idx="12" type="sldNum"/>
          </p:nvPr>
        </p:nvSpPr>
        <p:spPr>
          <a:xfrm>
            <a:off x="285750" y="4803458"/>
            <a:ext cx="274320" cy="168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 Content">
  <p:cSld name="Single Conten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557213" y="1314450"/>
            <a:ext cx="7886700" cy="33162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3pPr>
            <a:lvl4pPr indent="-3175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4pPr>
            <a:lvl5pPr indent="-3175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36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6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285750" y="4803458"/>
            <a:ext cx="274320" cy="168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557213" y="1314450"/>
            <a:ext cx="3886200" cy="330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3pPr>
            <a:lvl4pPr indent="-3175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4pPr>
            <a:lvl5pPr indent="-3175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9" name="Google Shape;189;p37"/>
          <p:cNvSpPr txBox="1"/>
          <p:nvPr>
            <p:ph idx="2" type="body"/>
          </p:nvPr>
        </p:nvSpPr>
        <p:spPr>
          <a:xfrm>
            <a:off x="4629150" y="1314450"/>
            <a:ext cx="3886200" cy="33077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3pPr>
            <a:lvl4pPr indent="-3175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4pPr>
            <a:lvl5pPr indent="-3175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37"/>
          <p:cNvSpPr txBox="1"/>
          <p:nvPr>
            <p:ph idx="12" type="sldNum"/>
          </p:nvPr>
        </p:nvSpPr>
        <p:spPr>
          <a:xfrm>
            <a:off x="285750" y="4803458"/>
            <a:ext cx="274320" cy="168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7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ntent">
  <p:cSld name="4 Conte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1" type="body"/>
          </p:nvPr>
        </p:nvSpPr>
        <p:spPr>
          <a:xfrm>
            <a:off x="550069" y="1543050"/>
            <a:ext cx="38862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3pPr>
            <a:lvl4pPr indent="-3175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4pPr>
            <a:lvl5pPr indent="-3175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38"/>
          <p:cNvSpPr txBox="1"/>
          <p:nvPr>
            <p:ph idx="2" type="body"/>
          </p:nvPr>
        </p:nvSpPr>
        <p:spPr>
          <a:xfrm>
            <a:off x="4629150" y="1543050"/>
            <a:ext cx="38862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3pPr>
            <a:lvl4pPr indent="-3175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4pPr>
            <a:lvl5pPr indent="-3175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38"/>
          <p:cNvSpPr txBox="1"/>
          <p:nvPr>
            <p:ph idx="12" type="sldNum"/>
          </p:nvPr>
        </p:nvSpPr>
        <p:spPr>
          <a:xfrm>
            <a:off x="285750" y="4803458"/>
            <a:ext cx="274320" cy="168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8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8"/>
          <p:cNvSpPr txBox="1"/>
          <p:nvPr>
            <p:ph idx="3" type="body"/>
          </p:nvPr>
        </p:nvSpPr>
        <p:spPr>
          <a:xfrm>
            <a:off x="550069" y="3219435"/>
            <a:ext cx="38862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3pPr>
            <a:lvl4pPr indent="-3175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4pPr>
            <a:lvl5pPr indent="-3175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38"/>
          <p:cNvSpPr txBox="1"/>
          <p:nvPr>
            <p:ph idx="4" type="body"/>
          </p:nvPr>
        </p:nvSpPr>
        <p:spPr>
          <a:xfrm>
            <a:off x="4629150" y="3219435"/>
            <a:ext cx="38862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3pPr>
            <a:lvl4pPr indent="-3175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4pPr>
            <a:lvl5pPr indent="-3175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557213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2" name="Google Shape;202;p39"/>
          <p:cNvSpPr txBox="1"/>
          <p:nvPr>
            <p:ph idx="2" type="body"/>
          </p:nvPr>
        </p:nvSpPr>
        <p:spPr>
          <a:xfrm>
            <a:off x="557213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3pPr>
            <a:lvl4pPr indent="-3175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4pPr>
            <a:lvl5pPr indent="-3175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3" type="body"/>
          </p:nvPr>
        </p:nvSpPr>
        <p:spPr>
          <a:xfrm>
            <a:off x="4627959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4" name="Google Shape;204;p39"/>
          <p:cNvSpPr txBox="1"/>
          <p:nvPr>
            <p:ph idx="4" type="body"/>
          </p:nvPr>
        </p:nvSpPr>
        <p:spPr>
          <a:xfrm>
            <a:off x="4627959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◼"/>
              <a:defRPr/>
            </a:lvl3pPr>
            <a:lvl4pPr indent="-3175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4pPr>
            <a:lvl5pPr indent="-3175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00"/>
              <a:buChar char="◼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39"/>
          <p:cNvSpPr txBox="1"/>
          <p:nvPr>
            <p:ph idx="12" type="sldNum"/>
          </p:nvPr>
        </p:nvSpPr>
        <p:spPr>
          <a:xfrm>
            <a:off x="285750" y="4803458"/>
            <a:ext cx="274320" cy="168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9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mparison">
  <p:cSld name="1_Compariso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idx="1" type="body"/>
          </p:nvPr>
        </p:nvSpPr>
        <p:spPr>
          <a:xfrm>
            <a:off x="5257800" y="1125855"/>
            <a:ext cx="3429000" cy="3964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b="1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0" name="Google Shape;210;p40"/>
          <p:cNvSpPr txBox="1"/>
          <p:nvPr>
            <p:ph idx="2" type="body"/>
          </p:nvPr>
        </p:nvSpPr>
        <p:spPr>
          <a:xfrm>
            <a:off x="5257800" y="1878806"/>
            <a:ext cx="342900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1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794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800"/>
              <a:buChar char="◼"/>
              <a:defRPr sz="800">
                <a:latin typeface="Lato Light"/>
                <a:ea typeface="Lato Light"/>
                <a:cs typeface="Lato Light"/>
                <a:sym typeface="Lato Light"/>
              </a:defRPr>
            </a:lvl2pPr>
            <a:lvl3pPr indent="-2794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800"/>
              <a:buChar char="◼"/>
              <a:defRPr sz="800">
                <a:latin typeface="Lato Light"/>
                <a:ea typeface="Lato Light"/>
                <a:cs typeface="Lato Light"/>
                <a:sym typeface="Lato Light"/>
              </a:defRPr>
            </a:lvl3pPr>
            <a:lvl4pPr indent="-2794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800"/>
              <a:buChar char="◼"/>
              <a:defRPr sz="800">
                <a:latin typeface="Lato Light"/>
                <a:ea typeface="Lato Light"/>
                <a:cs typeface="Lato Light"/>
                <a:sym typeface="Lato Light"/>
              </a:defRPr>
            </a:lvl4pPr>
            <a:lvl5pPr indent="-2794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800"/>
              <a:buChar char="◼"/>
              <a:defRPr sz="800"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285750" y="4803458"/>
            <a:ext cx="274320" cy="168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 txBox="1"/>
          <p:nvPr>
            <p:ph type="title"/>
          </p:nvPr>
        </p:nvSpPr>
        <p:spPr>
          <a:xfrm>
            <a:off x="5257800" y="822960"/>
            <a:ext cx="342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None/>
              <a:defRPr sz="1800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11" type="ftr"/>
          </p:nvPr>
        </p:nvSpPr>
        <p:spPr>
          <a:xfrm>
            <a:off x="5543550" y="57933"/>
            <a:ext cx="3429000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40"/>
          <p:cNvSpPr/>
          <p:nvPr/>
        </p:nvSpPr>
        <p:spPr>
          <a:xfrm>
            <a:off x="5264944" y="-457201"/>
            <a:ext cx="392905" cy="450056"/>
          </a:xfrm>
          <a:prstGeom prst="parallelogram">
            <a:avLst>
              <a:gd fmla="val 30183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41"/>
          <p:cNvSpPr txBox="1"/>
          <p:nvPr>
            <p:ph idx="12" type="sldNum"/>
          </p:nvPr>
        </p:nvSpPr>
        <p:spPr>
          <a:xfrm>
            <a:off x="285750" y="4803458"/>
            <a:ext cx="274320" cy="168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41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idx="12" type="sldNum"/>
          </p:nvPr>
        </p:nvSpPr>
        <p:spPr>
          <a:xfrm>
            <a:off x="285750" y="4803458"/>
            <a:ext cx="274320" cy="168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Fly Page1">
  <p:cSld name="5_Fly Page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Fly Page 5" showMasterSp="0">
  <p:cSld name="3_Fly Page 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ingle">
  <p:cSld name="1_Singl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idx="1" type="body"/>
          </p:nvPr>
        </p:nvSpPr>
        <p:spPr>
          <a:xfrm>
            <a:off x="4857750" y="1257300"/>
            <a:ext cx="3829050" cy="34601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45"/>
          <p:cNvSpPr txBox="1"/>
          <p:nvPr>
            <p:ph idx="12" type="sldNum"/>
          </p:nvPr>
        </p:nvSpPr>
        <p:spPr>
          <a:xfrm>
            <a:off x="285750" y="4803458"/>
            <a:ext cx="274320" cy="16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1pPr>
            <a:lvl2pPr indent="0" lvl="1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2pPr>
            <a:lvl3pPr indent="0" lvl="2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3pPr>
            <a:lvl4pPr indent="0" lvl="3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4pPr>
            <a:lvl5pPr indent="0" lvl="4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5pPr>
            <a:lvl6pPr indent="0" lvl="5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6pPr>
            <a:lvl7pPr indent="0" lvl="6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7pPr>
            <a:lvl8pPr indent="0" lvl="7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8pPr>
            <a:lvl9pPr indent="0" lvl="8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45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ingle">
  <p:cSld name="2_Sing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idx="1" type="body"/>
          </p:nvPr>
        </p:nvSpPr>
        <p:spPr>
          <a:xfrm>
            <a:off x="400050" y="1257300"/>
            <a:ext cx="8139969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◼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46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46"/>
          <p:cNvSpPr txBox="1"/>
          <p:nvPr>
            <p:ph idx="12" type="sldNum"/>
          </p:nvPr>
        </p:nvSpPr>
        <p:spPr>
          <a:xfrm>
            <a:off x="285750" y="4803458"/>
            <a:ext cx="274320" cy="168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1pPr>
            <a:lvl2pPr indent="0" lvl="1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2pPr>
            <a:lvl3pPr indent="0" lvl="2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3pPr>
            <a:lvl4pPr indent="0" lvl="3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4pPr>
            <a:lvl5pPr indent="0" lvl="4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5pPr>
            <a:lvl6pPr indent="0" lvl="5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6pPr>
            <a:lvl7pPr indent="0" lvl="6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7pPr>
            <a:lvl8pPr indent="0" lvl="7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8pPr>
            <a:lvl9pPr indent="0" lvl="8" mar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46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83704" l="0" r="0" t="0"/>
          <a:stretch/>
        </p:blipFill>
        <p:spPr>
          <a:xfrm>
            <a:off x="0" y="1"/>
            <a:ext cx="914400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0"/>
            <a:ext cx="9144000" cy="630936"/>
          </a:xfrm>
          <a:prstGeom prst="rect">
            <a:avLst/>
          </a:prstGeom>
          <a:solidFill>
            <a:srgbClr val="165CA0">
              <a:alpha val="60000"/>
            </a:srgb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8823960" y="4914900"/>
            <a:ext cx="32004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256032" y="-47625"/>
            <a:ext cx="7242048" cy="60827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56032" y="765560"/>
            <a:ext cx="5833872" cy="3994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800"/>
              <a:buFont typeface="Noto Sans Symbols"/>
              <a:buChar char="◼"/>
              <a:defRPr b="0" i="0" sz="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" name="Google Shape;56;p13"/>
          <p:cNvSpPr txBox="1"/>
          <p:nvPr/>
        </p:nvSpPr>
        <p:spPr>
          <a:xfrm>
            <a:off x="256032" y="4761398"/>
            <a:ext cx="7460132" cy="3128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Century Gothic"/>
              <a:buNone/>
            </a:pPr>
            <a:r>
              <a:t/>
            </a:r>
            <a:endParaRPr b="0" i="1" sz="500" u="none" cap="none" strike="noStrike">
              <a:solidFill>
                <a:srgbClr val="BEB7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888118" y="4967622"/>
            <a:ext cx="238482" cy="126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" name="Google Shape;58;p13"/>
          <p:cNvGraphicFramePr/>
          <p:nvPr/>
        </p:nvGraphicFramePr>
        <p:xfrm>
          <a:off x="252419" y="5777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{C1F81D0B-9DA6-43A8-9A34-EE1D3842CA06}</a:tableStyleId>
              </a:tblPr>
              <a:tblGrid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  <a:gridCol w="254150"/>
              </a:tblGrid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BC9C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" name="Google Shape;59;p13"/>
          <p:cNvSpPr/>
          <p:nvPr/>
        </p:nvSpPr>
        <p:spPr>
          <a:xfrm>
            <a:off x="0" y="5064852"/>
            <a:ext cx="8869680" cy="88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82">
          <p15:clr>
            <a:srgbClr val="F26B43"/>
          </p15:clr>
        </p15:guide>
        <p15:guide id="2" pos="1446">
          <p15:clr>
            <a:srgbClr val="F26B43"/>
          </p15:clr>
        </p15:guide>
        <p15:guide id="3" pos="2880">
          <p15:clr>
            <a:srgbClr val="F26B43"/>
          </p15:clr>
        </p15:guide>
        <p15:guide id="4" pos="4313">
          <p15:clr>
            <a:srgbClr val="F26B43"/>
          </p15:clr>
        </p15:guide>
        <p15:guide id="5" orient="horz" pos="2165">
          <p15:clr>
            <a:srgbClr val="F26B43"/>
          </p15:clr>
        </p15:guide>
        <p15:guide id="6" pos="160">
          <p15:clr>
            <a:srgbClr val="F26B43"/>
          </p15:clr>
        </p15:guide>
        <p15:guide id="7" pos="5597">
          <p15:clr>
            <a:srgbClr val="F26B43"/>
          </p15:clr>
        </p15:guide>
        <p15:guide id="8" orient="horz" pos="117">
          <p15:clr>
            <a:srgbClr val="F26B43"/>
          </p15:clr>
        </p15:guide>
        <p15:guide id="9" orient="horz" pos="311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2"/>
          <p:cNvSpPr txBox="1"/>
          <p:nvPr>
            <p:ph idx="1" type="body"/>
          </p:nvPr>
        </p:nvSpPr>
        <p:spPr>
          <a:xfrm>
            <a:off x="382370" y="1179504"/>
            <a:ext cx="7886700" cy="33162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i="0" sz="11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defRPr>
            </a:lvl1pPr>
            <a:lvl2pPr indent="-2984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◼"/>
              <a:defRPr b="0" i="0" sz="11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◼"/>
              <a:defRPr b="0" i="0" sz="11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◼"/>
              <a:defRPr b="0" i="0" sz="11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◼"/>
              <a:defRPr b="0" i="0" sz="1100" u="none" cap="none" strike="noStrike">
                <a:solidFill>
                  <a:schemeClr val="dk1"/>
                </a:solidFill>
                <a:latin typeface="Geo"/>
                <a:ea typeface="Geo"/>
                <a:cs typeface="Geo"/>
                <a:sym typeface="Ge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285750" y="4803458"/>
            <a:ext cx="274320" cy="168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1pPr>
            <a:lvl2pPr indent="0" lvl="1" marL="0" marR="0" rt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2pPr>
            <a:lvl3pPr indent="0" lvl="2" marL="0" marR="0" rt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3pPr>
            <a:lvl4pPr indent="0" lvl="3" marL="0" marR="0" rt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4pPr>
            <a:lvl5pPr indent="0" lvl="4" marL="0" marR="0" rt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5pPr>
            <a:lvl6pPr indent="0" lvl="5" marL="0" marR="0" rt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6pPr>
            <a:lvl7pPr indent="0" lvl="6" marL="0" marR="0" rt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7pPr>
            <a:lvl8pPr indent="0" lvl="7" marL="0" marR="0" rt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8pPr>
            <a:lvl9pPr indent="0" lvl="8" marL="0" marR="0" rtl="0" algn="l">
              <a:spcBef>
                <a:spcPts val="0"/>
              </a:spcBef>
              <a:buNone/>
              <a:defRPr sz="700">
                <a:solidFill>
                  <a:schemeClr val="accent1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idx="11" type="ftr"/>
          </p:nvPr>
        </p:nvSpPr>
        <p:spPr>
          <a:xfrm>
            <a:off x="331875" y="571776"/>
            <a:ext cx="8215884" cy="226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54000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2"/>
          <p:cNvSpPr/>
          <p:nvPr/>
        </p:nvSpPr>
        <p:spPr>
          <a:xfrm>
            <a:off x="439316" y="172412"/>
            <a:ext cx="673218" cy="219123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2"/>
          <p:cNvSpPr/>
          <p:nvPr/>
        </p:nvSpPr>
        <p:spPr>
          <a:xfrm flipH="1" rot="10800000">
            <a:off x="386598" y="217435"/>
            <a:ext cx="8369281" cy="48262"/>
          </a:xfrm>
          <a:custGeom>
            <a:rect b="b" l="l" r="r" t="t"/>
            <a:pathLst>
              <a:path extrusionOk="0" h="120000" w="8686800">
                <a:moveTo>
                  <a:pt x="0" y="0"/>
                </a:moveTo>
                <a:lnTo>
                  <a:pt x="8686800" y="0"/>
                </a:lnTo>
              </a:path>
            </a:pathLst>
          </a:custGeom>
          <a:noFill/>
          <a:ln cap="flat" cmpd="sng" w="9525">
            <a:solidFill>
              <a:srgbClr val="01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1072319" y="263487"/>
            <a:ext cx="0" cy="234153"/>
          </a:xfrm>
          <a:custGeom>
            <a:rect b="b" l="l" r="r" t="t"/>
            <a:pathLst>
              <a:path extrusionOk="0" h="312204" w="120000">
                <a:moveTo>
                  <a:pt x="0" y="0"/>
                </a:moveTo>
                <a:lnTo>
                  <a:pt x="0" y="312204"/>
                </a:lnTo>
              </a:path>
            </a:pathLst>
          </a:custGeom>
          <a:noFill/>
          <a:ln cap="flat" cmpd="sng" w="9525">
            <a:solidFill>
              <a:srgbClr val="01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388163" y="263487"/>
            <a:ext cx="0" cy="234153"/>
          </a:xfrm>
          <a:custGeom>
            <a:rect b="b" l="l" r="r" t="t"/>
            <a:pathLst>
              <a:path extrusionOk="0" h="312204" w="120000">
                <a:moveTo>
                  <a:pt x="0" y="0"/>
                </a:moveTo>
                <a:lnTo>
                  <a:pt x="0" y="312204"/>
                </a:lnTo>
              </a:path>
            </a:pathLst>
          </a:custGeom>
          <a:noFill/>
          <a:ln cap="flat" cmpd="sng" w="9525">
            <a:solidFill>
              <a:srgbClr val="01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72">
          <p15:clr>
            <a:srgbClr val="F26B43"/>
          </p15:clr>
        </p15:guide>
        <p15:guide id="4" orient="horz" pos="667">
          <p15:clr>
            <a:srgbClr val="F26B43"/>
          </p15:clr>
        </p15:guide>
        <p15:guide id="5" orient="horz" pos="3132">
          <p15:clr>
            <a:srgbClr val="F26B43"/>
          </p15:clr>
        </p15:guide>
        <p15:guide id="6" pos="288">
          <p15:clr>
            <a:srgbClr val="F26B43"/>
          </p15:clr>
        </p15:guide>
        <p15:guide id="7" orient="horz" pos="429">
          <p15:clr>
            <a:srgbClr val="F26B43"/>
          </p15:clr>
        </p15:guide>
        <p15:guide id="8" pos="3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gregorut/videogamesales#vgsales.csv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nintendo.com/corp/history.jsp" TargetMode="External"/><Relationship Id="rId4" Type="http://schemas.openxmlformats.org/officeDocument/2006/relationships/hyperlink" Target="https://www.darkspawngaming.com/is-the-video-game-industry-dying/" TargetMode="External"/><Relationship Id="rId5" Type="http://schemas.openxmlformats.org/officeDocument/2006/relationships/hyperlink" Target="https://www.fraghero.com/8-reasons-the-video-game-industry-is-going-to-crash-again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mer playing video game" id="239" name="Google Shape;23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1289" y="-457200"/>
            <a:ext cx="10154898" cy="571450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7"/>
          <p:cNvSpPr txBox="1"/>
          <p:nvPr>
            <p:ph idx="1" type="subTitle"/>
          </p:nvPr>
        </p:nvSpPr>
        <p:spPr>
          <a:xfrm>
            <a:off x="305160" y="4512139"/>
            <a:ext cx="4191000" cy="15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/>
              <a:t>AUGUST 2019 | CONFIDENTIAL</a:t>
            </a:r>
            <a:endParaRPr sz="1100"/>
          </a:p>
        </p:txBody>
      </p:sp>
      <p:sp>
        <p:nvSpPr>
          <p:cNvPr id="241" name="Google Shape;241;p47"/>
          <p:cNvSpPr txBox="1"/>
          <p:nvPr>
            <p:ph type="ctrTitle"/>
          </p:nvPr>
        </p:nvSpPr>
        <p:spPr>
          <a:xfrm>
            <a:off x="305159" y="2657207"/>
            <a:ext cx="8550623" cy="18004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3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800"/>
              <a:t>ANALYSIS OF HISTORICAL PHYSICAL VIDEO GAME SALES TO HELP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800"/>
              <a:t>UNDERSTAND FUTURE TRENDS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Ha Nul Ryou,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Jatinder Midha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Avi Kumar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Wei-Hsin Liu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Ting-I Lin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Jingqi Zhang</a:t>
            </a:r>
            <a:br>
              <a:rPr lang="en" sz="1100"/>
            </a:br>
            <a:r>
              <a:rPr lang="en" sz="1100"/>
              <a:t>ANLY 545</a:t>
            </a:r>
            <a:br>
              <a:rPr lang="en" sz="1100"/>
            </a:b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>
            <p:ph type="ctrTitle"/>
          </p:nvPr>
        </p:nvSpPr>
        <p:spPr>
          <a:xfrm>
            <a:off x="1" y="3964125"/>
            <a:ext cx="9144000" cy="51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DATA &amp; RESULTS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1800"/>
              <a:t>DATA</a:t>
            </a:r>
            <a:endParaRPr sz="1100"/>
          </a:p>
        </p:txBody>
      </p:sp>
      <p:sp>
        <p:nvSpPr>
          <p:cNvPr id="311" name="Google Shape;311;p57"/>
          <p:cNvSpPr txBox="1"/>
          <p:nvPr>
            <p:ph idx="12" type="sldNum"/>
          </p:nvPr>
        </p:nvSpPr>
        <p:spPr>
          <a:xfrm>
            <a:off x="285750" y="4803458"/>
            <a:ext cx="274320" cy="170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rPr>
              <a:t>‹#›</a:t>
            </a:fld>
            <a:endParaRPr b="0" i="0" sz="7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457200" y="1333100"/>
            <a:ext cx="4296600" cy="30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data was discovered on </a:t>
            </a:r>
            <a:r>
              <a:rPr lang="en" sz="1800" u="sng">
                <a:solidFill>
                  <a:srgbClr val="1155CC"/>
                </a:solidFill>
                <a:hlinkClick r:id="rId3"/>
              </a:rPr>
              <a:t>Kaggle database</a:t>
            </a:r>
            <a:r>
              <a:rPr lang="en" sz="1800">
                <a:solidFill>
                  <a:schemeClr val="dk1"/>
                </a:solidFill>
              </a:rPr>
              <a:t>. The data was generated by a data scrape of vghcartz.com which is a video game sales tracking website that provides weekly sales figures of console software and hardware by regio</a:t>
            </a:r>
            <a:r>
              <a:rPr lang="en" sz="1800">
                <a:solidFill>
                  <a:schemeClr val="dk1"/>
                </a:solidFill>
              </a:rPr>
              <a:t>n. The data contains a list of video games with sales greater than 100,000 copies.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13" name="Google Shape;3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900" y="2672500"/>
            <a:ext cx="2286000" cy="82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629" y="1501743"/>
            <a:ext cx="22860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idx="1" type="body"/>
          </p:nvPr>
        </p:nvSpPr>
        <p:spPr>
          <a:xfrm>
            <a:off x="407950" y="1400300"/>
            <a:ext cx="8046000" cy="34602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Rank - Ranking of overall sales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Platform - Platform of the games release (i.e. PC,PS4, etc.)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Genre - Genre of the game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Publisher - Publisher of the game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NA_Sales - Sales in North America (in millions)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EU_Sales - Sales in Europe (in millions)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JP_Sales - Sales in Japan (in millions)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Other_Sales - Sales in the rest of the world (in millions)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Global_Sales - Total worldwide sales.</a:t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700"/>
              </a:spcBef>
              <a:spcAft>
                <a:spcPts val="5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0" name="Google Shape;320;p58"/>
          <p:cNvSpPr txBox="1"/>
          <p:nvPr>
            <p:ph type="title"/>
          </p:nvPr>
        </p:nvSpPr>
        <p:spPr>
          <a:xfrm>
            <a:off x="321849" y="8072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>
            <p:ph idx="1" type="body"/>
          </p:nvPr>
        </p:nvSpPr>
        <p:spPr>
          <a:xfrm>
            <a:off x="521500" y="1455913"/>
            <a:ext cx="8339700" cy="7845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Mean global sales among different genres was actually very close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There is not a lot of variation in our data in the genre variable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9"/>
          <p:cNvSpPr txBox="1"/>
          <p:nvPr>
            <p:ph type="title"/>
          </p:nvPr>
        </p:nvSpPr>
        <p:spPr>
          <a:xfrm>
            <a:off x="321849" y="8072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Analysis - Genre</a:t>
            </a:r>
            <a:endParaRPr/>
          </a:p>
        </p:txBody>
      </p:sp>
      <p:pic>
        <p:nvPicPr>
          <p:cNvPr id="327" name="Google Shape;3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5" y="2240425"/>
            <a:ext cx="8218199" cy="221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idx="1" type="body"/>
          </p:nvPr>
        </p:nvSpPr>
        <p:spPr>
          <a:xfrm>
            <a:off x="428700" y="1699200"/>
            <a:ext cx="8286600" cy="7365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There was not a lot of variation in terms of regions</a:t>
            </a:r>
            <a:endParaRPr sz="1800"/>
          </a:p>
        </p:txBody>
      </p:sp>
      <p:sp>
        <p:nvSpPr>
          <p:cNvPr id="333" name="Google Shape;333;p60"/>
          <p:cNvSpPr txBox="1"/>
          <p:nvPr>
            <p:ph type="title"/>
          </p:nvPr>
        </p:nvSpPr>
        <p:spPr>
          <a:xfrm>
            <a:off x="321849" y="8072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Analysis - Region</a:t>
            </a:r>
            <a:endParaRPr/>
          </a:p>
        </p:txBody>
      </p:sp>
      <p:pic>
        <p:nvPicPr>
          <p:cNvPr id="334" name="Google Shape;3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75" y="2435699"/>
            <a:ext cx="8491849" cy="17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1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1800"/>
              <a:t>Data Exploratory/Charts</a:t>
            </a:r>
            <a:endParaRPr sz="1800"/>
          </a:p>
        </p:txBody>
      </p:sp>
      <p:sp>
        <p:nvSpPr>
          <p:cNvPr id="341" name="Google Shape;341;p61"/>
          <p:cNvSpPr txBox="1"/>
          <p:nvPr>
            <p:ph idx="12" type="sldNum"/>
          </p:nvPr>
        </p:nvSpPr>
        <p:spPr>
          <a:xfrm>
            <a:off x="285750" y="4803458"/>
            <a:ext cx="274320" cy="170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rPr>
              <a:t>‹#›</a:t>
            </a:fld>
            <a:endParaRPr b="0" i="0" sz="7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342" name="Google Shape;342;p61"/>
          <p:cNvSpPr txBox="1"/>
          <p:nvPr/>
        </p:nvSpPr>
        <p:spPr>
          <a:xfrm>
            <a:off x="535899" y="1507200"/>
            <a:ext cx="77901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Data Cleaning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Eliminate Year 2017, 2020, and NA data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Reason: data collection till 2016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Converting the Year of Release, Global Sales, and User Score to numeric values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Themes and colors are defined for future charts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 txBox="1"/>
          <p:nvPr>
            <p:ph type="title"/>
          </p:nvPr>
        </p:nvSpPr>
        <p:spPr>
          <a:xfrm>
            <a:off x="539099" y="435281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Release by Year / Revenue by Year</a:t>
            </a:r>
            <a:endParaRPr/>
          </a:p>
        </p:txBody>
      </p:sp>
      <p:pic>
        <p:nvPicPr>
          <p:cNvPr id="348" name="Google Shape;3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0" y="1238425"/>
            <a:ext cx="4370293" cy="31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275" y="1303525"/>
            <a:ext cx="4370299" cy="31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908" y="962175"/>
            <a:ext cx="6456580" cy="40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3"/>
          <p:cNvSpPr txBox="1"/>
          <p:nvPr>
            <p:ph idx="1" type="body"/>
          </p:nvPr>
        </p:nvSpPr>
        <p:spPr>
          <a:xfrm>
            <a:off x="5324100" y="1859875"/>
            <a:ext cx="3552000" cy="26550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xxxxx</a:t>
            </a:r>
            <a:endParaRPr/>
          </a:p>
        </p:txBody>
      </p:sp>
      <p:sp>
        <p:nvSpPr>
          <p:cNvPr id="356" name="Google Shape;356;p63"/>
          <p:cNvSpPr txBox="1"/>
          <p:nvPr>
            <p:ph type="title"/>
          </p:nvPr>
        </p:nvSpPr>
        <p:spPr>
          <a:xfrm>
            <a:off x="539099" y="4224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by Year in each Region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 txBox="1"/>
          <p:nvPr>
            <p:ph type="title"/>
          </p:nvPr>
        </p:nvSpPr>
        <p:spPr>
          <a:xfrm>
            <a:off x="550449" y="4262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Publisher by Revenue per Year </a:t>
            </a:r>
            <a:endParaRPr/>
          </a:p>
        </p:txBody>
      </p:sp>
      <p:pic>
        <p:nvPicPr>
          <p:cNvPr id="362" name="Google Shape;3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91" y="921550"/>
            <a:ext cx="5917633" cy="42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/>
          <p:nvPr>
            <p:ph type="title"/>
          </p:nvPr>
        </p:nvSpPr>
        <p:spPr>
          <a:xfrm>
            <a:off x="550449" y="4262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Genre by Revenue per Year </a:t>
            </a:r>
            <a:endParaRPr/>
          </a:p>
        </p:txBody>
      </p:sp>
      <p:pic>
        <p:nvPicPr>
          <p:cNvPr id="368" name="Google Shape;3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26" y="845350"/>
            <a:ext cx="5858499" cy="42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/>
        </p:nvSpPr>
        <p:spPr>
          <a:xfrm>
            <a:off x="132150" y="2006350"/>
            <a:ext cx="8879700" cy="2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Introduction / Project Overview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 &amp; Background &amp; Summary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&amp; Results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Lessons Learned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6"/>
          <p:cNvSpPr txBox="1"/>
          <p:nvPr>
            <p:ph type="title"/>
          </p:nvPr>
        </p:nvSpPr>
        <p:spPr>
          <a:xfrm>
            <a:off x="561000" y="445550"/>
            <a:ext cx="9144000" cy="3855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 10 Publishers by Number of Releases / by Revenue</a:t>
            </a:r>
            <a:endParaRPr sz="2400"/>
          </a:p>
        </p:txBody>
      </p:sp>
      <p:pic>
        <p:nvPicPr>
          <p:cNvPr id="374" name="Google Shape;3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50" y="1212050"/>
            <a:ext cx="4439351" cy="333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1160850"/>
            <a:ext cx="4591925" cy="344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7"/>
          <p:cNvSpPr txBox="1"/>
          <p:nvPr>
            <p:ph type="title"/>
          </p:nvPr>
        </p:nvSpPr>
        <p:spPr>
          <a:xfrm>
            <a:off x="550449" y="4262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Publishers’ Number of Releases by Year </a:t>
            </a:r>
            <a:endParaRPr/>
          </a:p>
        </p:txBody>
      </p:sp>
      <p:pic>
        <p:nvPicPr>
          <p:cNvPr id="381" name="Google Shape;3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500" y="878725"/>
            <a:ext cx="6069776" cy="4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8"/>
          <p:cNvSpPr txBox="1"/>
          <p:nvPr>
            <p:ph type="title"/>
          </p:nvPr>
        </p:nvSpPr>
        <p:spPr>
          <a:xfrm>
            <a:off x="550449" y="4262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Publishers’ Revenue by Year </a:t>
            </a:r>
            <a:endParaRPr/>
          </a:p>
        </p:txBody>
      </p:sp>
      <p:pic>
        <p:nvPicPr>
          <p:cNvPr id="387" name="Google Shape;3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850" y="845350"/>
            <a:ext cx="5896202" cy="42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9"/>
          <p:cNvSpPr txBox="1"/>
          <p:nvPr>
            <p:ph type="title"/>
          </p:nvPr>
        </p:nvSpPr>
        <p:spPr>
          <a:xfrm>
            <a:off x="321849" y="8072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Distribution of Global Sales</a:t>
            </a:r>
            <a:endParaRPr/>
          </a:p>
        </p:txBody>
      </p:sp>
      <p:pic>
        <p:nvPicPr>
          <p:cNvPr id="393" name="Google Shape;39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75" y="1734156"/>
            <a:ext cx="414337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750" y="1228174"/>
            <a:ext cx="4270725" cy="30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9"/>
          <p:cNvSpPr txBox="1"/>
          <p:nvPr/>
        </p:nvSpPr>
        <p:spPr>
          <a:xfrm>
            <a:off x="4403238" y="4213775"/>
            <a:ext cx="4270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ean global sales of video game : $12.08 million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global sales : $9.21 million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global sales : $ 18.23 million.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/>
          <p:nvPr>
            <p:ph idx="1" type="body"/>
          </p:nvPr>
        </p:nvSpPr>
        <p:spPr>
          <a:xfrm>
            <a:off x="341150" y="1408813"/>
            <a:ext cx="8598000" cy="7878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Dependent variable: Global sales of video game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Independent variables :  Video game platform, Genre, Publisher, Region, and Ranking</a:t>
            </a:r>
            <a:endParaRPr sz="1800"/>
          </a:p>
        </p:txBody>
      </p:sp>
      <p:sp>
        <p:nvSpPr>
          <p:cNvPr id="401" name="Google Shape;401;p70"/>
          <p:cNvSpPr txBox="1"/>
          <p:nvPr>
            <p:ph type="title"/>
          </p:nvPr>
        </p:nvSpPr>
        <p:spPr>
          <a:xfrm>
            <a:off x="321849" y="807256"/>
            <a:ext cx="8218200" cy="342900"/>
          </a:xfrm>
          <a:prstGeom prst="rect">
            <a:avLst/>
          </a:prstGeom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ANOVA Model</a:t>
            </a:r>
            <a:endParaRPr/>
          </a:p>
        </p:txBody>
      </p:sp>
      <p:pic>
        <p:nvPicPr>
          <p:cNvPr id="402" name="Google Shape;4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78" y="2271003"/>
            <a:ext cx="6236950" cy="23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>
            <p:ph type="ctrTitle"/>
          </p:nvPr>
        </p:nvSpPr>
        <p:spPr>
          <a:xfrm>
            <a:off x="1" y="3964125"/>
            <a:ext cx="9144000" cy="51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FUTURE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1800"/>
              <a:t>FUTURE EFFORTS</a:t>
            </a:r>
            <a:endParaRPr sz="1100"/>
          </a:p>
        </p:txBody>
      </p:sp>
      <p:sp>
        <p:nvSpPr>
          <p:cNvPr id="414" name="Google Shape;414;p72"/>
          <p:cNvSpPr txBox="1"/>
          <p:nvPr>
            <p:ph idx="12" type="sldNum"/>
          </p:nvPr>
        </p:nvSpPr>
        <p:spPr>
          <a:xfrm>
            <a:off x="285750" y="4803458"/>
            <a:ext cx="274320" cy="170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rPr>
              <a:t>‹#›</a:t>
            </a:fld>
            <a:endParaRPr b="0" i="0" sz="7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415" name="Google Shape;415;p72"/>
          <p:cNvSpPr txBox="1"/>
          <p:nvPr/>
        </p:nvSpPr>
        <p:spPr>
          <a:xfrm>
            <a:off x="521493" y="2114551"/>
            <a:ext cx="3707606" cy="3028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b="0" i="0" sz="11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416" name="Google Shape;416;p72"/>
          <p:cNvSpPr txBox="1"/>
          <p:nvPr>
            <p:ph idx="1" type="body"/>
          </p:nvPr>
        </p:nvSpPr>
        <p:spPr>
          <a:xfrm>
            <a:off x="400050" y="1257300"/>
            <a:ext cx="8401050" cy="34601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Find data on electronic downloads / mobile and compare and contrast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Break down games between casual, midcore, hardcore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Analyse microtransactions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Explore if eSports is correlated with video game sales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3"/>
          <p:cNvSpPr txBox="1"/>
          <p:nvPr>
            <p:ph idx="1" type="body"/>
          </p:nvPr>
        </p:nvSpPr>
        <p:spPr>
          <a:xfrm>
            <a:off x="400050" y="1257300"/>
            <a:ext cx="8401050" cy="34601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6195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Nintendo was the leading company in video game market, which can be used as a benchmark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Action was the top genre video game that generated most revenue out of other genre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North America had highest video game sale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s volume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3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1800"/>
              <a:t>L</a:t>
            </a:r>
            <a:r>
              <a:rPr lang="en" sz="1800"/>
              <a:t>ESSONS LEARNED</a:t>
            </a:r>
            <a:endParaRPr sz="1100"/>
          </a:p>
        </p:txBody>
      </p:sp>
      <p:sp>
        <p:nvSpPr>
          <p:cNvPr id="424" name="Google Shape;424;p73"/>
          <p:cNvSpPr txBox="1"/>
          <p:nvPr>
            <p:ph idx="12" type="sldNum"/>
          </p:nvPr>
        </p:nvSpPr>
        <p:spPr>
          <a:xfrm>
            <a:off x="285750" y="4803458"/>
            <a:ext cx="274320" cy="170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rPr>
              <a:t>‹#›</a:t>
            </a:fld>
            <a:endParaRPr b="0" i="0" sz="7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4"/>
          <p:cNvSpPr txBox="1"/>
          <p:nvPr>
            <p:ph idx="1" type="body"/>
          </p:nvPr>
        </p:nvSpPr>
        <p:spPr>
          <a:xfrm>
            <a:off x="400050" y="1257300"/>
            <a:ext cx="8401050" cy="34601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(n.d.). Retrieved from </a:t>
            </a:r>
            <a:r>
              <a:rPr lang="en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https://www.nintendo.com/corp/history.jsp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Is the Video Game Industry Dying? (2018, November 17). Retrieved from </a:t>
            </a:r>
            <a:r>
              <a:rPr lang="en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https://www.darkspawngaming.com/is-the-video-game-industry-dying/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8 Reasons The Video Game Industry Is Going To Crash Again. (n.d.). Retrieved from </a:t>
            </a:r>
            <a:r>
              <a:rPr lang="en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https://www.fraghero.com/8-reasons-the-video-game-industry-is-going-to-crash-again/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p74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1800"/>
              <a:t>REFERENCES</a:t>
            </a:r>
            <a:endParaRPr sz="1100"/>
          </a:p>
        </p:txBody>
      </p:sp>
      <p:sp>
        <p:nvSpPr>
          <p:cNvPr id="432" name="Google Shape;432;p74"/>
          <p:cNvSpPr txBox="1"/>
          <p:nvPr>
            <p:ph idx="12" type="sldNum"/>
          </p:nvPr>
        </p:nvSpPr>
        <p:spPr>
          <a:xfrm>
            <a:off x="285750" y="4803458"/>
            <a:ext cx="274320" cy="170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Geo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000000"/>
                </a:solidFill>
                <a:latin typeface="Geo"/>
                <a:ea typeface="Geo"/>
                <a:cs typeface="Geo"/>
                <a:sym typeface="Geo"/>
              </a:rPr>
              <a:t>‹#›</a:t>
            </a:fld>
            <a:endParaRPr b="0" i="0" sz="700" u="none" cap="none" strike="noStrike">
              <a:solidFill>
                <a:srgbClr val="000000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433" name="Google Shape;433;p74"/>
          <p:cNvSpPr txBox="1"/>
          <p:nvPr/>
        </p:nvSpPr>
        <p:spPr>
          <a:xfrm>
            <a:off x="521493" y="2114551"/>
            <a:ext cx="3707606" cy="3028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b="0" i="0" sz="11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5"/>
          <p:cNvSpPr txBox="1"/>
          <p:nvPr>
            <p:ph type="ctrTitle"/>
          </p:nvPr>
        </p:nvSpPr>
        <p:spPr>
          <a:xfrm>
            <a:off x="1" y="3964125"/>
            <a:ext cx="9144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END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/>
          <p:nvPr/>
        </p:nvSpPr>
        <p:spPr>
          <a:xfrm>
            <a:off x="1" y="3964125"/>
            <a:ext cx="9144000" cy="5124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idx="12" type="sldNum"/>
          </p:nvPr>
        </p:nvSpPr>
        <p:spPr>
          <a:xfrm>
            <a:off x="285750" y="4803458"/>
            <a:ext cx="2742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258" name="Google Shape;2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799" y="941625"/>
            <a:ext cx="6170176" cy="38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/>
          <p:nvPr/>
        </p:nvSpPr>
        <p:spPr>
          <a:xfrm>
            <a:off x="330800" y="611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INTRODUCTION</a:t>
            </a:r>
            <a:endParaRPr/>
          </a:p>
        </p:txBody>
      </p:sp>
      <p:sp>
        <p:nvSpPr>
          <p:cNvPr id="260" name="Google Shape;260;p50"/>
          <p:cNvSpPr txBox="1"/>
          <p:nvPr/>
        </p:nvSpPr>
        <p:spPr>
          <a:xfrm>
            <a:off x="0" y="1431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Massive growth in video game sales since 1980s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Big industry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Rapidly evolving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eSports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Gambling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Consolidation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/>
          <p:nvPr>
            <p:ph idx="12" type="sldNum"/>
          </p:nvPr>
        </p:nvSpPr>
        <p:spPr>
          <a:xfrm>
            <a:off x="285750" y="4803458"/>
            <a:ext cx="2742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67" name="Google Shape;267;p51"/>
          <p:cNvSpPr txBox="1"/>
          <p:nvPr/>
        </p:nvSpPr>
        <p:spPr>
          <a:xfrm>
            <a:off x="330800" y="611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INTRODUCTION (cont.)</a:t>
            </a:r>
            <a:endParaRPr/>
          </a:p>
        </p:txBody>
      </p:sp>
      <p:sp>
        <p:nvSpPr>
          <p:cNvPr id="268" name="Google Shape;268;p51"/>
          <p:cNvSpPr txBox="1"/>
          <p:nvPr/>
        </p:nvSpPr>
        <p:spPr>
          <a:xfrm>
            <a:off x="0" y="1431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Growth in mobile is far outpacing console and PC platforms; mobile games spending increased to $70Bn in 2018 (26% YoY growth)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Mobile is the largest games platform, currently accounts for 51% of total global gaming spend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China, Japan and South Korea account for nearly half of all global games revenue in 2018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69" name="Google Shape;2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800" y="1553225"/>
            <a:ext cx="5508399" cy="21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idx="12" type="sldNum"/>
          </p:nvPr>
        </p:nvSpPr>
        <p:spPr>
          <a:xfrm>
            <a:off x="285750" y="4803458"/>
            <a:ext cx="2742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76" name="Google Shape;276;p52"/>
          <p:cNvSpPr/>
          <p:nvPr/>
        </p:nvSpPr>
        <p:spPr>
          <a:xfrm>
            <a:off x="457200" y="1247575"/>
            <a:ext cx="83511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Three major video game publishers in the market during 1980s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</a:rPr>
              <a:t>Atari (USA)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</a:rPr>
              <a:t>Activision (USA)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</a:rPr>
              <a:t>Nintendo (Japan)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The video game PHYSICAL sales industry’s growth started around 1980 until early 2010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Physical Industry sales started to decline, but eSports / mobile exploding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</a:rPr>
              <a:t>Micro-transactions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</a:rPr>
              <a:t>Multiplayer mode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</a:rPr>
              <a:t>User experience</a:t>
            </a:r>
            <a:endParaRPr sz="1200">
              <a:solidFill>
                <a:schemeClr val="dk1"/>
              </a:solidFill>
            </a:endParaRPr>
          </a:p>
          <a:p>
            <a:pPr indent="0" lvl="0" marL="76200" rtl="0" algn="l">
              <a:lnSpc>
                <a:spcPct val="112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Geo"/>
              <a:ea typeface="Geo"/>
              <a:cs typeface="Geo"/>
              <a:sym typeface="Geo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7" name="Google Shape;277;p52"/>
          <p:cNvSpPr txBox="1"/>
          <p:nvPr>
            <p:ph type="title"/>
          </p:nvPr>
        </p:nvSpPr>
        <p:spPr>
          <a:xfrm>
            <a:off x="321849" y="807256"/>
            <a:ext cx="8218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1800"/>
              <a:t>PROJECT OVERVIEW</a:t>
            </a:r>
            <a:endParaRPr b="0" sz="1800" u="sng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 txBox="1"/>
          <p:nvPr>
            <p:ph idx="12" type="sldNum"/>
          </p:nvPr>
        </p:nvSpPr>
        <p:spPr>
          <a:xfrm>
            <a:off x="285750" y="4803458"/>
            <a:ext cx="2742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284" name="Google Shape;284;p53"/>
          <p:cNvSpPr txBox="1"/>
          <p:nvPr>
            <p:ph type="title"/>
          </p:nvPr>
        </p:nvSpPr>
        <p:spPr>
          <a:xfrm>
            <a:off x="321849" y="807256"/>
            <a:ext cx="8218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1800"/>
              <a:t>CHALLENGE</a:t>
            </a:r>
            <a:endParaRPr b="0" sz="1800" u="sng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3"/>
          <p:cNvSpPr/>
          <p:nvPr/>
        </p:nvSpPr>
        <p:spPr>
          <a:xfrm>
            <a:off x="457200" y="1247575"/>
            <a:ext cx="41730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Run ANOVA analysis to test different game sales in different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territories from historical sales to find variations to see if the impacts are different to predict what types of games / genres / regions do well since the industry has become the number one media and entertainment industry in the world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86" name="Google Shape;2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00" y="1302556"/>
            <a:ext cx="4209001" cy="265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/>
          <p:nvPr>
            <p:ph type="ctrTitle"/>
          </p:nvPr>
        </p:nvSpPr>
        <p:spPr>
          <a:xfrm>
            <a:off x="1" y="3964125"/>
            <a:ext cx="9144000" cy="51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Helvetica Neue"/>
              <a:buNone/>
            </a:pPr>
            <a:r>
              <a:rPr lang="en" sz="1100"/>
              <a:t>PROCESS / BACKGROUND &amp; SUMMARY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 txBox="1"/>
          <p:nvPr/>
        </p:nvSpPr>
        <p:spPr>
          <a:xfrm>
            <a:off x="405500" y="1370400"/>
            <a:ext cx="6107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Worked as a team to find interesting data that we were passionate about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Found large dataset with good data and created hypothesis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Cleaned data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Used RStudio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Produced results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Divided into sections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98" name="Google Shape;298;p55"/>
          <p:cNvSpPr txBox="1"/>
          <p:nvPr>
            <p:ph type="title"/>
          </p:nvPr>
        </p:nvSpPr>
        <p:spPr>
          <a:xfrm>
            <a:off x="321849" y="807256"/>
            <a:ext cx="821817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5400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1800"/>
              <a:t>THE PROCESS</a:t>
            </a:r>
            <a:endParaRPr b="0" sz="1800" u="sng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5"/>
          <p:cNvSpPr txBox="1"/>
          <p:nvPr>
            <p:ph idx="12" type="sldNum"/>
          </p:nvPr>
        </p:nvSpPr>
        <p:spPr>
          <a:xfrm>
            <a:off x="285750" y="4803458"/>
            <a:ext cx="274320" cy="170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Master">
  <a:themeElements>
    <a:clrScheme name="Intro to Biometrics">
      <a:dk1>
        <a:srgbClr val="474747"/>
      </a:dk1>
      <a:lt1>
        <a:srgbClr val="FFFFFF"/>
      </a:lt1>
      <a:dk2>
        <a:srgbClr val="D8D8D8"/>
      </a:dk2>
      <a:lt2>
        <a:srgbClr val="898989"/>
      </a:lt2>
      <a:accent1>
        <a:srgbClr val="04274F"/>
      </a:accent1>
      <a:accent2>
        <a:srgbClr val="165CA0"/>
      </a:accent2>
      <a:accent3>
        <a:srgbClr val="16694D"/>
      </a:accent3>
      <a:accent4>
        <a:srgbClr val="5DBFE2"/>
      </a:accent4>
      <a:accent5>
        <a:srgbClr val="011834"/>
      </a:accent5>
      <a:accent6>
        <a:srgbClr val="C7F5FC"/>
      </a:accent6>
      <a:hlink>
        <a:srgbClr val="00B0F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si">
      <a:dk1>
        <a:srgbClr val="000000"/>
      </a:dk1>
      <a:lt1>
        <a:srgbClr val="FFFFFF"/>
      </a:lt1>
      <a:dk2>
        <a:srgbClr val="262E34"/>
      </a:dk2>
      <a:lt2>
        <a:srgbClr val="E8E9E1"/>
      </a:lt2>
      <a:accent1>
        <a:srgbClr val="000000"/>
      </a:accent1>
      <a:accent2>
        <a:srgbClr val="E92225"/>
      </a:accent2>
      <a:accent3>
        <a:srgbClr val="D3D3D3"/>
      </a:accent3>
      <a:accent4>
        <a:srgbClr val="3C3C3C"/>
      </a:accent4>
      <a:accent5>
        <a:srgbClr val="8C0E11"/>
      </a:accent5>
      <a:accent6>
        <a:srgbClr val="EEEEEE"/>
      </a:accent6>
      <a:hlink>
        <a:srgbClr val="1396DA"/>
      </a:hlink>
      <a:folHlink>
        <a:srgbClr val="A6B5C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